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a7809d15f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a7809d15f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a7809d15f_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a7809d15f_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a7809d15f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a7809d15f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a7809d15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a7809d15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a7809d15f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a7809d15f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a7809d15f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a7809d15f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7809d15f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7809d15f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a7809d15f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a7809d15f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a7809d15f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a7809d15f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a7809d15f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a7809d15f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a7809d15f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a7809d15f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a7809d15f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a7809d15f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a7809d15f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a7809d15f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a7809d15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a7809d15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a7809d15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a7809d15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a7809d15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a7809d15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a7809d15f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a7809d15f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a7809d15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a7809d15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a7809d15f_5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a7809d15f_5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a7809d15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a7809d15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en.wikipedia.org/wiki/Integral_ima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210925" y="98150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500">
                <a:solidFill>
                  <a:srgbClr val="181F22"/>
                </a:solidFill>
                <a:latin typeface="Arial"/>
                <a:ea typeface="Arial"/>
                <a:cs typeface="Arial"/>
                <a:sym typeface="Arial"/>
              </a:rPr>
              <a:t>PARKING LOT SPACE DETECTION USING </a:t>
            </a:r>
            <a:r>
              <a:rPr b="1" lang="en" sz="3500">
                <a:solidFill>
                  <a:srgbClr val="000000"/>
                </a:solidFill>
                <a:latin typeface="Arial"/>
                <a:ea typeface="Arial"/>
                <a:cs typeface="Arial"/>
                <a:sym typeface="Arial"/>
              </a:rPr>
              <a:t>OPENCV</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543963" y="298813"/>
            <a:ext cx="8111424" cy="4545875"/>
          </a:xfrm>
          <a:prstGeom prst="rect">
            <a:avLst/>
          </a:prstGeom>
          <a:noFill/>
          <a:ln>
            <a:noFill/>
          </a:ln>
        </p:spPr>
      </p:pic>
      <p:sp>
        <p:nvSpPr>
          <p:cNvPr id="122" name="Google Shape;122;p22"/>
          <p:cNvSpPr txBox="1"/>
          <p:nvPr/>
        </p:nvSpPr>
        <p:spPr>
          <a:xfrm>
            <a:off x="214875" y="3881125"/>
            <a:ext cx="8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1750200"/>
            <a:ext cx="8520600" cy="2641200"/>
          </a:xfrm>
          <a:prstGeom prst="rect">
            <a:avLst/>
          </a:prstGeom>
        </p:spPr>
        <p:txBody>
          <a:bodyPr anchorCtr="0" anchor="t" bIns="91425" lIns="91425" spcFirstLastPara="1" rIns="91425" wrap="square" tIns="91425">
            <a:normAutofit fontScale="90000"/>
          </a:bodyPr>
          <a:lstStyle/>
          <a:p>
            <a:pPr indent="-333057" lvl="0" marL="457200" rtl="0" algn="l">
              <a:lnSpc>
                <a:spcPct val="115000"/>
              </a:lnSpc>
              <a:spcBef>
                <a:spcPts val="110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Classifier Trained with: </a:t>
            </a:r>
            <a:r>
              <a:rPr b="1" lang="en" sz="1827">
                <a:solidFill>
                  <a:srgbClr val="000000"/>
                </a:solidFill>
                <a:highlight>
                  <a:srgbClr val="FFFFFF"/>
                </a:highlight>
                <a:latin typeface="Arial"/>
                <a:ea typeface="Arial"/>
                <a:cs typeface="Arial"/>
                <a:sym typeface="Arial"/>
              </a:rPr>
              <a:t>619 Positives and 1002 Negatives</a:t>
            </a:r>
            <a:endParaRPr b="1" sz="1827">
              <a:solidFill>
                <a:srgbClr val="000000"/>
              </a:solidFill>
              <a:highlight>
                <a:srgbClr val="FFFFFF"/>
              </a:highlight>
              <a:latin typeface="Arial"/>
              <a:ea typeface="Arial"/>
              <a:cs typeface="Arial"/>
              <a:sym typeface="Arial"/>
            </a:endParaRPr>
          </a:p>
          <a:p>
            <a:pPr indent="-333057" lvl="0" marL="457200" rtl="0" algn="l">
              <a:lnSpc>
                <a:spcPct val="115000"/>
              </a:lnSpc>
              <a:spcBef>
                <a:spcPts val="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Number of Frames used: </a:t>
            </a:r>
            <a:r>
              <a:rPr b="1" lang="en" sz="1827">
                <a:solidFill>
                  <a:srgbClr val="000000"/>
                </a:solidFill>
                <a:highlight>
                  <a:srgbClr val="FFFFFF"/>
                </a:highlight>
                <a:latin typeface="Arial"/>
                <a:ea typeface="Arial"/>
                <a:cs typeface="Arial"/>
                <a:sym typeface="Arial"/>
              </a:rPr>
              <a:t>5</a:t>
            </a:r>
            <a:endParaRPr b="1" sz="1827">
              <a:solidFill>
                <a:srgbClr val="000000"/>
              </a:solidFill>
              <a:highlight>
                <a:srgbClr val="FFFFFF"/>
              </a:highlight>
              <a:latin typeface="Arial"/>
              <a:ea typeface="Arial"/>
              <a:cs typeface="Arial"/>
              <a:sym typeface="Arial"/>
            </a:endParaRPr>
          </a:p>
          <a:p>
            <a:pPr indent="-333057" lvl="0" marL="457200" rtl="0" algn="l">
              <a:lnSpc>
                <a:spcPct val="115000"/>
              </a:lnSpc>
              <a:spcBef>
                <a:spcPts val="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Mean of individual Accuracies: </a:t>
            </a:r>
            <a:r>
              <a:rPr b="1" lang="en" sz="1827">
                <a:solidFill>
                  <a:srgbClr val="000000"/>
                </a:solidFill>
                <a:highlight>
                  <a:srgbClr val="FFFFFF"/>
                </a:highlight>
                <a:latin typeface="Arial"/>
                <a:ea typeface="Arial"/>
                <a:cs typeface="Arial"/>
                <a:sym typeface="Arial"/>
              </a:rPr>
              <a:t>50.841%</a:t>
            </a:r>
            <a:endParaRPr b="1" sz="1827">
              <a:solidFill>
                <a:srgbClr val="000000"/>
              </a:solidFill>
              <a:highlight>
                <a:srgbClr val="FFFFFF"/>
              </a:highlight>
              <a:latin typeface="Arial"/>
              <a:ea typeface="Arial"/>
              <a:cs typeface="Arial"/>
              <a:sym typeface="Arial"/>
            </a:endParaRPr>
          </a:p>
          <a:p>
            <a:pPr indent="0" lvl="0" marL="0" rtl="0" algn="l">
              <a:lnSpc>
                <a:spcPct val="115000"/>
              </a:lnSpc>
              <a:spcBef>
                <a:spcPts val="1100"/>
              </a:spcBef>
              <a:spcAft>
                <a:spcPts val="0"/>
              </a:spcAft>
              <a:buNone/>
            </a:pPr>
            <a:r>
              <a:t/>
            </a:r>
            <a:endParaRPr b="1" sz="1827">
              <a:solidFill>
                <a:srgbClr val="000000"/>
              </a:solidFill>
              <a:highlight>
                <a:srgbClr val="FFFFFF"/>
              </a:highlight>
              <a:latin typeface="Arial"/>
              <a:ea typeface="Arial"/>
              <a:cs typeface="Arial"/>
              <a:sym typeface="Arial"/>
            </a:endParaRPr>
          </a:p>
          <a:p>
            <a:pPr indent="-333057" lvl="0" marL="457200" rtl="0" algn="l">
              <a:lnSpc>
                <a:spcPct val="115000"/>
              </a:lnSpc>
              <a:spcBef>
                <a:spcPts val="110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Classifier Trained with: </a:t>
            </a:r>
            <a:r>
              <a:rPr b="1" lang="en" sz="1827">
                <a:solidFill>
                  <a:srgbClr val="000000"/>
                </a:solidFill>
                <a:highlight>
                  <a:srgbClr val="FFFFFF"/>
                </a:highlight>
                <a:latin typeface="Arial"/>
                <a:ea typeface="Arial"/>
                <a:cs typeface="Arial"/>
                <a:sym typeface="Arial"/>
              </a:rPr>
              <a:t>1237 Positives and 1527 Negatives</a:t>
            </a:r>
            <a:r>
              <a:rPr lang="en" sz="1827">
                <a:solidFill>
                  <a:srgbClr val="000000"/>
                </a:solidFill>
                <a:highlight>
                  <a:srgbClr val="FFFFFF"/>
                </a:highlight>
                <a:latin typeface="Arial"/>
                <a:ea typeface="Arial"/>
                <a:cs typeface="Arial"/>
                <a:sym typeface="Arial"/>
              </a:rPr>
              <a:t> </a:t>
            </a:r>
            <a:endParaRPr sz="1827">
              <a:solidFill>
                <a:srgbClr val="000000"/>
              </a:solidFill>
              <a:highlight>
                <a:srgbClr val="FFFFFF"/>
              </a:highlight>
              <a:latin typeface="Arial"/>
              <a:ea typeface="Arial"/>
              <a:cs typeface="Arial"/>
              <a:sym typeface="Arial"/>
            </a:endParaRPr>
          </a:p>
          <a:p>
            <a:pPr indent="-333057" lvl="0" marL="457200" rtl="0" algn="l">
              <a:lnSpc>
                <a:spcPct val="115000"/>
              </a:lnSpc>
              <a:spcBef>
                <a:spcPts val="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Number of Frames used: </a:t>
            </a:r>
            <a:r>
              <a:rPr b="1" lang="en" sz="1827">
                <a:solidFill>
                  <a:srgbClr val="000000"/>
                </a:solidFill>
                <a:highlight>
                  <a:srgbClr val="FFFFFF"/>
                </a:highlight>
                <a:latin typeface="Arial"/>
                <a:ea typeface="Arial"/>
                <a:cs typeface="Arial"/>
                <a:sym typeface="Arial"/>
              </a:rPr>
              <a:t>5</a:t>
            </a:r>
            <a:endParaRPr b="1" sz="1827">
              <a:solidFill>
                <a:srgbClr val="000000"/>
              </a:solidFill>
              <a:highlight>
                <a:srgbClr val="FFFFFF"/>
              </a:highlight>
              <a:latin typeface="Arial"/>
              <a:ea typeface="Arial"/>
              <a:cs typeface="Arial"/>
              <a:sym typeface="Arial"/>
            </a:endParaRPr>
          </a:p>
          <a:p>
            <a:pPr indent="-333057" lvl="0" marL="457200" rtl="0" algn="l">
              <a:lnSpc>
                <a:spcPct val="115000"/>
              </a:lnSpc>
              <a:spcBef>
                <a:spcPts val="0"/>
              </a:spcBef>
              <a:spcAft>
                <a:spcPts val="0"/>
              </a:spcAft>
              <a:buClr>
                <a:srgbClr val="000000"/>
              </a:buClr>
              <a:buSzPct val="100000"/>
              <a:buFont typeface="Arial"/>
              <a:buChar char="●"/>
            </a:pPr>
            <a:r>
              <a:rPr lang="en" sz="1827">
                <a:solidFill>
                  <a:srgbClr val="000000"/>
                </a:solidFill>
                <a:highlight>
                  <a:srgbClr val="FFFFFF"/>
                </a:highlight>
                <a:latin typeface="Arial"/>
                <a:ea typeface="Arial"/>
                <a:cs typeface="Arial"/>
                <a:sym typeface="Arial"/>
              </a:rPr>
              <a:t>Mean of individual Accuracies: </a:t>
            </a:r>
            <a:r>
              <a:rPr b="1" lang="en" sz="1827">
                <a:solidFill>
                  <a:srgbClr val="000000"/>
                </a:solidFill>
                <a:highlight>
                  <a:srgbClr val="FFFFFF"/>
                </a:highlight>
                <a:latin typeface="Arial"/>
                <a:ea typeface="Arial"/>
                <a:cs typeface="Arial"/>
                <a:sym typeface="Arial"/>
              </a:rPr>
              <a:t>75.58%</a:t>
            </a:r>
            <a:endParaRPr b="1" sz="1827">
              <a:solidFill>
                <a:srgbClr val="000000"/>
              </a:solidFill>
              <a:highlight>
                <a:srgbClr val="FFFFFF"/>
              </a:highlight>
              <a:latin typeface="Arial"/>
              <a:ea typeface="Arial"/>
              <a:cs typeface="Arial"/>
              <a:sym typeface="Arial"/>
            </a:endParaRPr>
          </a:p>
          <a:p>
            <a:pPr indent="0" lvl="0" marL="0" rtl="0" algn="l">
              <a:spcBef>
                <a:spcPts val="700"/>
              </a:spcBef>
              <a:spcAft>
                <a:spcPts val="0"/>
              </a:spcAft>
              <a:buNone/>
            </a:pPr>
            <a:r>
              <a:t/>
            </a:r>
            <a:endParaRPr/>
          </a:p>
        </p:txBody>
      </p:sp>
      <p:sp>
        <p:nvSpPr>
          <p:cNvPr id="128" name="Google Shape;128;p23"/>
          <p:cNvSpPr txBox="1"/>
          <p:nvPr/>
        </p:nvSpPr>
        <p:spPr>
          <a:xfrm>
            <a:off x="725200" y="376025"/>
            <a:ext cx="7883100" cy="661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3100">
                <a:solidFill>
                  <a:schemeClr val="lt1"/>
                </a:solidFill>
                <a:latin typeface="Merriweather"/>
                <a:ea typeface="Merriweather"/>
                <a:cs typeface="Merriweather"/>
                <a:sym typeface="Merriweather"/>
              </a:rPr>
              <a:t>Accuracy</a:t>
            </a:r>
            <a:endParaRPr b="1" sz="3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Program Flow</a:t>
            </a:r>
            <a:endParaRPr/>
          </a:p>
        </p:txBody>
      </p:sp>
      <p:pic>
        <p:nvPicPr>
          <p:cNvPr id="134" name="Google Shape;134;p24"/>
          <p:cNvPicPr preferRelativeResize="0"/>
          <p:nvPr/>
        </p:nvPicPr>
        <p:blipFill>
          <a:blip r:embed="rId3">
            <a:alphaModFix/>
          </a:blip>
          <a:stretch>
            <a:fillRect/>
          </a:stretch>
        </p:blipFill>
        <p:spPr>
          <a:xfrm>
            <a:off x="595550" y="1317300"/>
            <a:ext cx="8294749" cy="371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401000" y="1946675"/>
            <a:ext cx="3999900" cy="2222400"/>
          </a:xfrm>
          <a:prstGeom prst="rect">
            <a:avLst/>
          </a:prstGeom>
        </p:spPr>
        <p:txBody>
          <a:bodyPr anchorCtr="0" anchor="t" bIns="91425" lIns="91425" spcFirstLastPara="1" rIns="91425" wrap="square" tIns="91425">
            <a:normAutofit/>
          </a:bodyPr>
          <a:lstStyle/>
          <a:p>
            <a:pPr indent="-336550" lvl="0" marL="457200" marR="457200" rtl="0" algn="just">
              <a:lnSpc>
                <a:spcPct val="150000"/>
              </a:lnSpc>
              <a:spcBef>
                <a:spcPts val="0"/>
              </a:spcBef>
              <a:spcAft>
                <a:spcPts val="0"/>
              </a:spcAft>
              <a:buClr>
                <a:srgbClr val="000000"/>
              </a:buClr>
              <a:buSzPts val="1700"/>
              <a:buFont typeface="Arial"/>
              <a:buChar char="●"/>
            </a:pPr>
            <a:r>
              <a:rPr b="1" lang="en" sz="1700">
                <a:solidFill>
                  <a:srgbClr val="000000"/>
                </a:solidFill>
                <a:highlight>
                  <a:srgbClr val="FCFCFC"/>
                </a:highlight>
                <a:latin typeface="Arial"/>
                <a:ea typeface="Arial"/>
                <a:cs typeface="Arial"/>
                <a:sym typeface="Arial"/>
              </a:rPr>
              <a:t>Capture Video from Camera</a:t>
            </a:r>
            <a:endParaRPr b="1" sz="1700">
              <a:solidFill>
                <a:srgbClr val="000000"/>
              </a:solidFill>
              <a:highlight>
                <a:srgbClr val="FCFCFC"/>
              </a:highlight>
              <a:latin typeface="Arial"/>
              <a:ea typeface="Arial"/>
              <a:cs typeface="Arial"/>
              <a:sym typeface="Arial"/>
            </a:endParaRPr>
          </a:p>
          <a:p>
            <a:pPr indent="-336550" lvl="0" marL="457200" marR="457200" rtl="0" algn="l">
              <a:lnSpc>
                <a:spcPct val="150000"/>
              </a:lnSpc>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Drawing the Contours</a:t>
            </a:r>
            <a:endParaRPr b="1" sz="1700">
              <a:solidFill>
                <a:srgbClr val="000000"/>
              </a:solidFill>
              <a:latin typeface="Arial"/>
              <a:ea typeface="Arial"/>
              <a:cs typeface="Arial"/>
              <a:sym typeface="Arial"/>
            </a:endParaRPr>
          </a:p>
          <a:p>
            <a:pPr indent="-336550" lvl="0" marL="457200" marR="457200" rtl="0" algn="l">
              <a:lnSpc>
                <a:spcPct val="150000"/>
              </a:lnSpc>
              <a:spcBef>
                <a:spcPts val="0"/>
              </a:spcBef>
              <a:spcAft>
                <a:spcPts val="0"/>
              </a:spcAft>
              <a:buClr>
                <a:srgbClr val="000000"/>
              </a:buClr>
              <a:buSzPts val="1700"/>
              <a:buFont typeface="Arial"/>
              <a:buChar char="●"/>
            </a:pPr>
            <a:r>
              <a:rPr b="1" lang="en" sz="1700">
                <a:solidFill>
                  <a:srgbClr val="000000"/>
                </a:solidFill>
                <a:highlight>
                  <a:srgbClr val="FCFCFC"/>
                </a:highlight>
                <a:latin typeface="Arial"/>
                <a:ea typeface="Arial"/>
                <a:cs typeface="Arial"/>
                <a:sym typeface="Arial"/>
              </a:rPr>
              <a:t>Playing Video from file</a:t>
            </a:r>
            <a:endParaRPr b="1" sz="1700">
              <a:solidFill>
                <a:srgbClr val="000000"/>
              </a:solidFill>
              <a:latin typeface="Arial"/>
              <a:ea typeface="Arial"/>
              <a:cs typeface="Arial"/>
              <a:sym typeface="Arial"/>
            </a:endParaRPr>
          </a:p>
          <a:p>
            <a:pPr indent="-336550" lvl="0" marL="457200" marR="457200" rtl="0" algn="l">
              <a:lnSpc>
                <a:spcPct val="150000"/>
              </a:lnSpc>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Motion Detection</a:t>
            </a:r>
            <a:r>
              <a:rPr b="1" lang="en" sz="1600">
                <a:solidFill>
                  <a:srgbClr val="000000"/>
                </a:solidFill>
                <a:latin typeface="Arial"/>
                <a:ea typeface="Arial"/>
                <a:cs typeface="Arial"/>
                <a:sym typeface="Arial"/>
              </a:rPr>
              <a:t>	</a:t>
            </a:r>
            <a:endParaRPr b="1" sz="1700">
              <a:solidFill>
                <a:srgbClr val="000000"/>
              </a:solidFill>
              <a:highlight>
                <a:srgbClr val="FCFCFC"/>
              </a:highlight>
              <a:latin typeface="Arial"/>
              <a:ea typeface="Arial"/>
              <a:cs typeface="Arial"/>
              <a:sym typeface="Arial"/>
            </a:endParaRPr>
          </a:p>
          <a:p>
            <a:pPr indent="0" lvl="0" marL="914400" rtl="0" algn="l">
              <a:lnSpc>
                <a:spcPct val="150000"/>
              </a:lnSpc>
              <a:spcBef>
                <a:spcPts val="0"/>
              </a:spcBef>
              <a:spcAft>
                <a:spcPts val="1200"/>
              </a:spcAft>
              <a:buNone/>
            </a:pPr>
            <a:r>
              <a:t/>
            </a:r>
            <a:endParaRPr b="1" sz="1600">
              <a:solidFill>
                <a:srgbClr val="000000"/>
              </a:solidFill>
              <a:latin typeface="Arial"/>
              <a:ea typeface="Arial"/>
              <a:cs typeface="Arial"/>
              <a:sym typeface="Arial"/>
            </a:endParaRPr>
          </a:p>
        </p:txBody>
      </p:sp>
      <p:sp>
        <p:nvSpPr>
          <p:cNvPr id="140" name="Google Shape;140;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Working with OPENCV</a:t>
            </a:r>
            <a:endParaRPr/>
          </a:p>
        </p:txBody>
      </p:sp>
      <p:pic>
        <p:nvPicPr>
          <p:cNvPr id="141" name="Google Shape;141;p25"/>
          <p:cNvPicPr preferRelativeResize="0"/>
          <p:nvPr/>
        </p:nvPicPr>
        <p:blipFill>
          <a:blip r:embed="rId3">
            <a:alphaModFix/>
          </a:blip>
          <a:stretch>
            <a:fillRect/>
          </a:stretch>
        </p:blipFill>
        <p:spPr>
          <a:xfrm>
            <a:off x="4858425" y="2192125"/>
            <a:ext cx="3705225" cy="118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the Classifier based on status change</a:t>
            </a:r>
            <a:endParaRPr/>
          </a:p>
        </p:txBody>
      </p:sp>
      <p:sp>
        <p:nvSpPr>
          <p:cNvPr id="147" name="Google Shape;147;p26"/>
          <p:cNvSpPr txBox="1"/>
          <p:nvPr/>
        </p:nvSpPr>
        <p:spPr>
          <a:xfrm>
            <a:off x="537175" y="1557825"/>
            <a:ext cx="83397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OpenCV motion detection algorithm is used, if there is a change in motion in a certain contour we apply Laplacian of gaussian edge detection algorithm on each contour </a:t>
            </a:r>
            <a:endParaRPr sz="2000"/>
          </a:p>
          <a:p>
            <a:pPr indent="-355600" lvl="0" marL="457200" rtl="0" algn="l">
              <a:spcBef>
                <a:spcPts val="0"/>
              </a:spcBef>
              <a:spcAft>
                <a:spcPts val="0"/>
              </a:spcAft>
              <a:buSzPts val="2000"/>
              <a:buChar char="●"/>
            </a:pPr>
            <a:r>
              <a:rPr lang="en" sz="2000"/>
              <a:t>If the Laplacian of the contour is greater than the calculated laplacian threshold then we run the cascade </a:t>
            </a:r>
            <a:r>
              <a:rPr lang="en" sz="2000"/>
              <a:t>classifier so as to identify the presence of  a car </a:t>
            </a:r>
            <a:r>
              <a:rPr lang="en" sz="2000"/>
              <a:t>   </a:t>
            </a:r>
            <a:endParaRPr sz="2000"/>
          </a:p>
          <a:p>
            <a:pPr indent="-355600" lvl="0" marL="457200" rtl="0" algn="l">
              <a:spcBef>
                <a:spcPts val="0"/>
              </a:spcBef>
              <a:spcAft>
                <a:spcPts val="0"/>
              </a:spcAft>
              <a:buSzPts val="2000"/>
              <a:buChar char="●"/>
            </a:pPr>
            <a:r>
              <a:rPr lang="en" sz="2000"/>
              <a:t>For the region wrongly classified by the LoG, we keep the track of the motion and can be identified as </a:t>
            </a:r>
            <a:r>
              <a:rPr lang="en" sz="2000"/>
              <a:t>pedestrians</a:t>
            </a:r>
            <a:r>
              <a:rPr lang="en" sz="2000"/>
              <a:t> or any other vehicles or objects.</a:t>
            </a:r>
            <a:endParaRPr sz="2000"/>
          </a:p>
          <a:p>
            <a:pPr indent="0" lvl="0" marL="0" rtl="0" algn="l">
              <a:spcBef>
                <a:spcPts val="0"/>
              </a:spcBef>
              <a:spcAft>
                <a:spcPts val="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300" y="13201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Gaussian</a:t>
            </a:r>
            <a:r>
              <a:rPr lang="en" sz="2500"/>
              <a:t> Blur</a:t>
            </a:r>
            <a:endParaRPr sz="2500"/>
          </a:p>
        </p:txBody>
      </p:sp>
      <p:sp>
        <p:nvSpPr>
          <p:cNvPr id="153" name="Google Shape;153;p27"/>
          <p:cNvSpPr txBox="1"/>
          <p:nvPr>
            <p:ph idx="1" type="subTitle"/>
          </p:nvPr>
        </p:nvSpPr>
        <p:spPr>
          <a:xfrm>
            <a:off x="311300" y="1989750"/>
            <a:ext cx="3704400" cy="186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In image processing, a Gaussian blur (also known as Gaussian smoothing) is the result of blurring an image by a Gaussian function</a:t>
            </a:r>
            <a:endParaRPr sz="1500">
              <a:solidFill>
                <a:srgbClr val="FFFFFF"/>
              </a:solidFill>
              <a:latin typeface="Arial"/>
              <a:ea typeface="Arial"/>
              <a:cs typeface="Arial"/>
              <a:sym typeface="Arial"/>
            </a:endParaRPr>
          </a:p>
          <a:p>
            <a:pPr indent="0" lvl="0" marL="0" rtl="0" algn="l">
              <a:spcBef>
                <a:spcPts val="0"/>
              </a:spcBef>
              <a:spcAft>
                <a:spcPts val="0"/>
              </a:spcAft>
              <a:buNone/>
            </a:pPr>
            <a:r>
              <a:t/>
            </a:r>
            <a:endParaRPr sz="1500">
              <a:solidFill>
                <a:srgbClr val="FFFFFF"/>
              </a:solidFill>
              <a:latin typeface="Arial"/>
              <a:ea typeface="Arial"/>
              <a:cs typeface="Arial"/>
              <a:sym typeface="Arial"/>
            </a:endParaRPr>
          </a:p>
        </p:txBody>
      </p:sp>
      <p:pic>
        <p:nvPicPr>
          <p:cNvPr id="154" name="Google Shape;154;p27"/>
          <p:cNvPicPr preferRelativeResize="0"/>
          <p:nvPr/>
        </p:nvPicPr>
        <p:blipFill>
          <a:blip r:embed="rId3">
            <a:alphaModFix/>
          </a:blip>
          <a:stretch>
            <a:fillRect/>
          </a:stretch>
        </p:blipFill>
        <p:spPr>
          <a:xfrm>
            <a:off x="4678225" y="235650"/>
            <a:ext cx="4362450" cy="2533650"/>
          </a:xfrm>
          <a:prstGeom prst="rect">
            <a:avLst/>
          </a:prstGeom>
          <a:noFill/>
          <a:ln>
            <a:noFill/>
          </a:ln>
        </p:spPr>
      </p:pic>
      <p:sp>
        <p:nvSpPr>
          <p:cNvPr id="155" name="Google Shape;155;p27"/>
          <p:cNvSpPr txBox="1"/>
          <p:nvPr/>
        </p:nvSpPr>
        <p:spPr>
          <a:xfrm>
            <a:off x="376025" y="537175"/>
            <a:ext cx="39483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800">
                <a:solidFill>
                  <a:schemeClr val="lt1"/>
                </a:solidFill>
                <a:latin typeface="Merriweather"/>
                <a:ea typeface="Merriweather"/>
                <a:cs typeface="Merriweather"/>
                <a:sym typeface="Merriweather"/>
              </a:rPr>
              <a:t>Preprocessing</a:t>
            </a:r>
            <a:endParaRPr>
              <a:latin typeface="Roboto"/>
              <a:ea typeface="Roboto"/>
              <a:cs typeface="Roboto"/>
              <a:sym typeface="Roboto"/>
            </a:endParaRPr>
          </a:p>
        </p:txBody>
      </p:sp>
      <p:sp>
        <p:nvSpPr>
          <p:cNvPr id="156" name="Google Shape;156;p27"/>
          <p:cNvSpPr txBox="1"/>
          <p:nvPr/>
        </p:nvSpPr>
        <p:spPr>
          <a:xfrm>
            <a:off x="537175" y="3075350"/>
            <a:ext cx="3317100" cy="1493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500">
                <a:solidFill>
                  <a:schemeClr val="lt1"/>
                </a:solidFill>
                <a:latin typeface="Merriweather"/>
                <a:ea typeface="Merriweather"/>
                <a:cs typeface="Merriweather"/>
                <a:sym typeface="Merriweather"/>
              </a:rPr>
              <a:t>Grey Scaling</a:t>
            </a:r>
            <a:endParaRPr sz="2500">
              <a:solidFill>
                <a:schemeClr val="lt1"/>
              </a:solidFill>
              <a:latin typeface="Merriweather"/>
              <a:ea typeface="Merriweather"/>
              <a:cs typeface="Merriweather"/>
              <a:sym typeface="Merriweather"/>
            </a:endParaRPr>
          </a:p>
          <a:p>
            <a:pPr indent="-323850" lvl="0" marL="457200" marR="0" rtl="0" algn="l">
              <a:lnSpc>
                <a:spcPct val="100000"/>
              </a:lnSpc>
              <a:spcBef>
                <a:spcPts val="0"/>
              </a:spcBef>
              <a:spcAft>
                <a:spcPts val="0"/>
              </a:spcAft>
              <a:buClr>
                <a:srgbClr val="FFFFFF"/>
              </a:buClr>
              <a:buSzPts val="1500"/>
              <a:buFont typeface="Arial"/>
              <a:buChar char="●"/>
            </a:pPr>
            <a:r>
              <a:rPr lang="en" sz="1500">
                <a:solidFill>
                  <a:srgbClr val="FFFFFF"/>
                </a:solidFill>
              </a:rPr>
              <a:t>A grayscale (or </a:t>
            </a:r>
            <a:r>
              <a:rPr lang="en" sz="1500">
                <a:solidFill>
                  <a:srgbClr val="FFFFFF"/>
                </a:solidFill>
              </a:rPr>
              <a:t>gray level</a:t>
            </a:r>
            <a:r>
              <a:rPr lang="en" sz="1500">
                <a:solidFill>
                  <a:srgbClr val="FFFFFF"/>
                </a:solidFill>
              </a:rPr>
              <a:t>) image is simply one in which the only colors are shades of gray.</a:t>
            </a:r>
            <a:endParaRPr sz="1500">
              <a:solidFill>
                <a:schemeClr val="lt1"/>
              </a:solidFill>
              <a:latin typeface="Merriweather"/>
              <a:ea typeface="Merriweather"/>
              <a:cs typeface="Merriweather"/>
              <a:sym typeface="Merriweather"/>
            </a:endParaRPr>
          </a:p>
        </p:txBody>
      </p:sp>
      <p:pic>
        <p:nvPicPr>
          <p:cNvPr id="157" name="Google Shape;157;p27"/>
          <p:cNvPicPr preferRelativeResize="0"/>
          <p:nvPr/>
        </p:nvPicPr>
        <p:blipFill>
          <a:blip r:embed="rId4">
            <a:alphaModFix/>
          </a:blip>
          <a:stretch>
            <a:fillRect/>
          </a:stretch>
        </p:blipFill>
        <p:spPr>
          <a:xfrm>
            <a:off x="5968575" y="2902425"/>
            <a:ext cx="2190750" cy="204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300" y="272825"/>
            <a:ext cx="3704400" cy="12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Laplacian of </a:t>
            </a:r>
            <a:r>
              <a:rPr lang="en"/>
              <a:t>Gaussian</a:t>
            </a:r>
            <a:r>
              <a:rPr lang="en"/>
              <a:t> filter</a:t>
            </a:r>
            <a:endParaRPr/>
          </a:p>
        </p:txBody>
      </p:sp>
      <p:sp>
        <p:nvSpPr>
          <p:cNvPr id="163" name="Google Shape;163;p28"/>
          <p:cNvSpPr txBox="1"/>
          <p:nvPr>
            <p:ph idx="1" type="subTitle"/>
          </p:nvPr>
        </p:nvSpPr>
        <p:spPr>
          <a:xfrm>
            <a:off x="112600" y="1285650"/>
            <a:ext cx="4351800" cy="2806800"/>
          </a:xfrm>
          <a:prstGeom prst="rect">
            <a:avLst/>
          </a:prstGeom>
        </p:spPr>
        <p:txBody>
          <a:bodyPr anchorCtr="0" anchor="t" bIns="91425" lIns="91425" spcFirstLastPara="1" rIns="91425" wrap="square" tIns="91425">
            <a:noAutofit/>
          </a:bodyPr>
          <a:lstStyle/>
          <a:p>
            <a:pPr indent="0" lvl="0" marL="457200" marR="457200" rtl="0" algn="just">
              <a:lnSpc>
                <a:spcPct val="140000"/>
              </a:lnSpc>
              <a:spcBef>
                <a:spcPts val="0"/>
              </a:spcBef>
              <a:spcAft>
                <a:spcPts val="0"/>
              </a:spcAft>
              <a:buNone/>
            </a:pPr>
            <a:r>
              <a:rPr lang="en" sz="1500">
                <a:solidFill>
                  <a:srgbClr val="FFFFFF"/>
                </a:solidFill>
                <a:latin typeface="Arial"/>
                <a:ea typeface="Arial"/>
                <a:cs typeface="Arial"/>
                <a:sym typeface="Arial"/>
              </a:rPr>
              <a:t>Laplacian of Gaussian is popular edge detection algorithm. Edge detection is an important part of image processing and computer vision applications. It is used to detect objects, locate boundaries, and extract features. Edge detection is about identifying sudden, local changes in the intensity values of the pixels in an image</a:t>
            </a:r>
            <a:r>
              <a:rPr lang="en" sz="1500">
                <a:solidFill>
                  <a:srgbClr val="FFFFFF"/>
                </a:solidFill>
                <a:latin typeface="Times New Roman"/>
                <a:ea typeface="Times New Roman"/>
                <a:cs typeface="Times New Roman"/>
                <a:sym typeface="Times New Roman"/>
              </a:rPr>
              <a:t>.</a:t>
            </a:r>
            <a:endParaRPr sz="1500">
              <a:solidFill>
                <a:srgbClr val="FFFFFF"/>
              </a:solidFill>
              <a:latin typeface="Times New Roman"/>
              <a:ea typeface="Times New Roman"/>
              <a:cs typeface="Times New Roman"/>
              <a:sym typeface="Times New Roman"/>
            </a:endParaRPr>
          </a:p>
          <a:p>
            <a:pPr indent="0" lvl="0" marL="0" rtl="0" algn="l">
              <a:lnSpc>
                <a:spcPct val="90000"/>
              </a:lnSpc>
              <a:spcBef>
                <a:spcPts val="2100"/>
              </a:spcBef>
              <a:spcAft>
                <a:spcPts val="0"/>
              </a:spcAft>
              <a:buNone/>
            </a:pPr>
            <a:r>
              <a:t/>
            </a:r>
            <a:endParaRPr>
              <a:solidFill>
                <a:srgbClr val="FFFFFF"/>
              </a:solidFill>
            </a:endParaRPr>
          </a:p>
        </p:txBody>
      </p:sp>
      <p:pic>
        <p:nvPicPr>
          <p:cNvPr id="164" name="Google Shape;164;p28"/>
          <p:cNvPicPr preferRelativeResize="0"/>
          <p:nvPr/>
        </p:nvPicPr>
        <p:blipFill>
          <a:blip r:embed="rId3">
            <a:alphaModFix/>
          </a:blip>
          <a:stretch>
            <a:fillRect/>
          </a:stretch>
        </p:blipFill>
        <p:spPr>
          <a:xfrm>
            <a:off x="5049500" y="205525"/>
            <a:ext cx="3961326" cy="2144650"/>
          </a:xfrm>
          <a:prstGeom prst="rect">
            <a:avLst/>
          </a:prstGeom>
          <a:noFill/>
          <a:ln>
            <a:noFill/>
          </a:ln>
        </p:spPr>
      </p:pic>
      <p:pic>
        <p:nvPicPr>
          <p:cNvPr id="165" name="Google Shape;165;p28"/>
          <p:cNvPicPr preferRelativeResize="0"/>
          <p:nvPr/>
        </p:nvPicPr>
        <p:blipFill>
          <a:blip r:embed="rId4">
            <a:alphaModFix/>
          </a:blip>
          <a:stretch>
            <a:fillRect/>
          </a:stretch>
        </p:blipFill>
        <p:spPr>
          <a:xfrm>
            <a:off x="5018038" y="2453525"/>
            <a:ext cx="4024250" cy="248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 of the project</a:t>
            </a:r>
            <a:endParaRPr/>
          </a:p>
        </p:txBody>
      </p:sp>
      <p:pic>
        <p:nvPicPr>
          <p:cNvPr id="171" name="Google Shape;171;p29"/>
          <p:cNvPicPr preferRelativeResize="0"/>
          <p:nvPr/>
        </p:nvPicPr>
        <p:blipFill>
          <a:blip r:embed="rId3">
            <a:alphaModFix/>
          </a:blip>
          <a:stretch>
            <a:fillRect/>
          </a:stretch>
        </p:blipFill>
        <p:spPr>
          <a:xfrm>
            <a:off x="3160625" y="1478450"/>
            <a:ext cx="5572125" cy="3390900"/>
          </a:xfrm>
          <a:prstGeom prst="rect">
            <a:avLst/>
          </a:prstGeom>
          <a:noFill/>
          <a:ln>
            <a:noFill/>
          </a:ln>
        </p:spPr>
      </p:pic>
      <p:sp>
        <p:nvSpPr>
          <p:cNvPr id="172" name="Google Shape;172;p29"/>
          <p:cNvSpPr txBox="1"/>
          <p:nvPr/>
        </p:nvSpPr>
        <p:spPr>
          <a:xfrm>
            <a:off x="711775" y="2296450"/>
            <a:ext cx="2135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Drawing Contours and generating a yaml file to store the </a:t>
            </a:r>
            <a:r>
              <a:rPr b="1" lang="en" sz="1700"/>
              <a:t>coordinates</a:t>
            </a:r>
            <a:r>
              <a:rPr b="1" lang="en" sz="1700"/>
              <a:t> of the contours </a:t>
            </a:r>
            <a:endParaRPr b="1"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97400" y="4167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Demonstration of the project contd.</a:t>
            </a:r>
            <a:endParaRPr/>
          </a:p>
          <a:p>
            <a:pPr indent="0" lvl="0" marL="0" rtl="0" algn="l">
              <a:spcBef>
                <a:spcPts val="0"/>
              </a:spcBef>
              <a:spcAft>
                <a:spcPts val="0"/>
              </a:spcAft>
              <a:buNone/>
            </a:pPr>
            <a:r>
              <a:t/>
            </a:r>
            <a:endParaRPr/>
          </a:p>
        </p:txBody>
      </p:sp>
      <p:sp>
        <p:nvSpPr>
          <p:cNvPr id="178" name="Google Shape;178;p30"/>
          <p:cNvSpPr txBox="1"/>
          <p:nvPr/>
        </p:nvSpPr>
        <p:spPr>
          <a:xfrm>
            <a:off x="6540725" y="2131675"/>
            <a:ext cx="22428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a:t>Green Contours indicate an empty space</a:t>
            </a:r>
            <a:endParaRPr b="1" sz="1600"/>
          </a:p>
          <a:p>
            <a:pPr indent="0" lvl="0" marL="457200" rtl="0" algn="l">
              <a:spcBef>
                <a:spcPts val="0"/>
              </a:spcBef>
              <a:spcAft>
                <a:spcPts val="0"/>
              </a:spcAft>
              <a:buNone/>
            </a:pPr>
            <a:r>
              <a:t/>
            </a:r>
            <a:endParaRPr b="1" sz="1600"/>
          </a:p>
          <a:p>
            <a:pPr indent="-330200" lvl="0" marL="457200" rtl="0" algn="l">
              <a:spcBef>
                <a:spcPts val="0"/>
              </a:spcBef>
              <a:spcAft>
                <a:spcPts val="0"/>
              </a:spcAft>
              <a:buSzPts val="1600"/>
              <a:buChar char="●"/>
            </a:pPr>
            <a:r>
              <a:rPr b="1" lang="en" sz="1600"/>
              <a:t>Red contours indicate occupied spots </a:t>
            </a:r>
            <a:endParaRPr b="1" sz="1600"/>
          </a:p>
        </p:txBody>
      </p:sp>
      <p:pic>
        <p:nvPicPr>
          <p:cNvPr id="179" name="Google Shape;179;p30"/>
          <p:cNvPicPr preferRelativeResize="0"/>
          <p:nvPr/>
        </p:nvPicPr>
        <p:blipFill>
          <a:blip r:embed="rId3">
            <a:alphaModFix/>
          </a:blip>
          <a:stretch>
            <a:fillRect/>
          </a:stretch>
        </p:blipFill>
        <p:spPr>
          <a:xfrm>
            <a:off x="0" y="1285875"/>
            <a:ext cx="6625826" cy="385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a:t>CONCLUSION AND </a:t>
            </a:r>
            <a:r>
              <a:rPr b="1" lang="en" sz="1400">
                <a:solidFill>
                  <a:srgbClr val="000000"/>
                </a:solidFill>
                <a:latin typeface="Times New Roman"/>
                <a:ea typeface="Times New Roman"/>
                <a:cs typeface="Times New Roman"/>
                <a:sym typeface="Times New Roman"/>
              </a:rPr>
              <a:t> </a:t>
            </a:r>
            <a:r>
              <a:rPr lang="en"/>
              <a:t>FUTU</a:t>
            </a:r>
            <a:r>
              <a:rPr lang="en"/>
              <a:t>RE</a:t>
            </a:r>
            <a:r>
              <a:rPr b="1" lang="en" sz="1400">
                <a:solidFill>
                  <a:srgbClr val="000000"/>
                </a:solidFill>
                <a:latin typeface="Times New Roman"/>
                <a:ea typeface="Times New Roman"/>
                <a:cs typeface="Times New Roman"/>
                <a:sym typeface="Times New Roman"/>
              </a:rPr>
              <a:t> </a:t>
            </a:r>
            <a:r>
              <a:rPr lang="en"/>
              <a:t>WORK</a:t>
            </a:r>
            <a:endParaRPr/>
          </a:p>
        </p:txBody>
      </p:sp>
      <p:sp>
        <p:nvSpPr>
          <p:cNvPr id="185" name="Google Shape;185;p31"/>
          <p:cNvSpPr txBox="1"/>
          <p:nvPr/>
        </p:nvSpPr>
        <p:spPr>
          <a:xfrm>
            <a:off x="416325" y="1638400"/>
            <a:ext cx="85206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highlight>
                  <a:srgbClr val="FFFFFF"/>
                </a:highlight>
              </a:rPr>
              <a:t>The system proposes an effective methodology to manage parking systems using a camera placed for a lamp-post view. The accuracy of the system is dependent on the laplacian threshold, motion tracking algorithm based on background subtraction and most importantly, the strength and speed of the classifier.</a:t>
            </a:r>
            <a:endParaRPr sz="1800">
              <a:highlight>
                <a:srgbClr val="FFFFFF"/>
              </a:highlight>
            </a:endParaRPr>
          </a:p>
          <a:p>
            <a:pPr indent="-342900" lvl="0" marL="457200" rtl="0" algn="l">
              <a:spcBef>
                <a:spcPts val="0"/>
              </a:spcBef>
              <a:spcAft>
                <a:spcPts val="0"/>
              </a:spcAft>
              <a:buSzPts val="1800"/>
              <a:buChar char="●"/>
            </a:pPr>
            <a:r>
              <a:rPr lang="en" sz="1800">
                <a:highlight>
                  <a:srgbClr val="FFFFFF"/>
                </a:highlight>
              </a:rPr>
              <a:t>HAAR classifiers do a decent job but implementing a classifier based on Convolution Neural Networks will greatly increase the overall accuracy of the system but requires high computation power.</a:t>
            </a:r>
            <a:endParaRPr sz="1800">
              <a:highlight>
                <a:srgbClr val="FFFFFF"/>
              </a:highlight>
            </a:endParaRPr>
          </a:p>
          <a:p>
            <a:pPr indent="-342900" lvl="0" marL="457200" rtl="0" algn="l">
              <a:spcBef>
                <a:spcPts val="0"/>
              </a:spcBef>
              <a:spcAft>
                <a:spcPts val="0"/>
              </a:spcAft>
              <a:buSzPts val="1800"/>
              <a:buChar char="●"/>
            </a:pPr>
            <a:r>
              <a:rPr lang="en" sz="1800">
                <a:highlight>
                  <a:srgbClr val="FFFFFF"/>
                </a:highlight>
              </a:rPr>
              <a:t>As of now  the system has been found working with an accuracy of more than 75% with 4 parking lots.</a:t>
            </a:r>
            <a:endParaRPr sz="1800">
              <a:highlight>
                <a:srgbClr val="FFFFFF"/>
              </a:highlight>
            </a:endParaRPr>
          </a:p>
          <a:p>
            <a:pPr indent="0" lvl="0" marL="457200" rtl="0" algn="l">
              <a:spcBef>
                <a:spcPts val="0"/>
              </a:spcBef>
              <a:spcAft>
                <a:spcPts val="0"/>
              </a:spcAft>
              <a:buNone/>
            </a:pPr>
            <a:r>
              <a:t/>
            </a:r>
            <a:endParaRPr sz="180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78875" y="361150"/>
            <a:ext cx="5334900" cy="484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400"/>
              <a:t>Contents</a:t>
            </a:r>
            <a:endParaRPr sz="3400"/>
          </a:p>
        </p:txBody>
      </p:sp>
      <p:sp>
        <p:nvSpPr>
          <p:cNvPr id="70" name="Google Shape;70;p14"/>
          <p:cNvSpPr txBox="1"/>
          <p:nvPr>
            <p:ph idx="1" type="body"/>
          </p:nvPr>
        </p:nvSpPr>
        <p:spPr>
          <a:xfrm>
            <a:off x="378875" y="939950"/>
            <a:ext cx="5334900" cy="40020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Char char="●"/>
            </a:pPr>
            <a:r>
              <a:rPr lang="en" sz="1600"/>
              <a:t>Abstract</a:t>
            </a:r>
            <a:endParaRPr sz="1600"/>
          </a:p>
          <a:p>
            <a:pPr indent="-330200" lvl="0" marL="457200" rtl="0" algn="l">
              <a:lnSpc>
                <a:spcPct val="95000"/>
              </a:lnSpc>
              <a:spcBef>
                <a:spcPts val="0"/>
              </a:spcBef>
              <a:spcAft>
                <a:spcPts val="0"/>
              </a:spcAft>
              <a:buSzPts val="1600"/>
              <a:buChar char="●"/>
            </a:pPr>
            <a:r>
              <a:rPr lang="en" sz="1600"/>
              <a:t>Introduction</a:t>
            </a:r>
            <a:endParaRPr sz="1600"/>
          </a:p>
          <a:p>
            <a:pPr indent="-330200" lvl="0" marL="457200" rtl="0" algn="l">
              <a:lnSpc>
                <a:spcPct val="95000"/>
              </a:lnSpc>
              <a:spcBef>
                <a:spcPts val="0"/>
              </a:spcBef>
              <a:spcAft>
                <a:spcPts val="0"/>
              </a:spcAft>
              <a:buSzPts val="1600"/>
              <a:buChar char="●"/>
            </a:pPr>
            <a:r>
              <a:rPr lang="en" sz="1600"/>
              <a:t>Problem Statement</a:t>
            </a:r>
            <a:endParaRPr sz="1600"/>
          </a:p>
          <a:p>
            <a:pPr indent="-330200" lvl="0" marL="457200" rtl="0" algn="l">
              <a:lnSpc>
                <a:spcPct val="95000"/>
              </a:lnSpc>
              <a:spcBef>
                <a:spcPts val="0"/>
              </a:spcBef>
              <a:spcAft>
                <a:spcPts val="0"/>
              </a:spcAft>
              <a:buSzPts val="1600"/>
              <a:buChar char="●"/>
            </a:pPr>
            <a:r>
              <a:rPr lang="en" sz="1600"/>
              <a:t>Technology and Classifier Used</a:t>
            </a:r>
            <a:endParaRPr sz="1600"/>
          </a:p>
          <a:p>
            <a:pPr indent="-330200" lvl="0" marL="457200" rtl="0" algn="l">
              <a:lnSpc>
                <a:spcPct val="95000"/>
              </a:lnSpc>
              <a:spcBef>
                <a:spcPts val="0"/>
              </a:spcBef>
              <a:spcAft>
                <a:spcPts val="0"/>
              </a:spcAft>
              <a:buSzPts val="1600"/>
              <a:buChar char="●"/>
            </a:pPr>
            <a:r>
              <a:rPr lang="en" sz="1600"/>
              <a:t>Project </a:t>
            </a:r>
            <a:r>
              <a:rPr lang="en" sz="1600"/>
              <a:t>Flow</a:t>
            </a:r>
            <a:endParaRPr sz="1600"/>
          </a:p>
          <a:p>
            <a:pPr indent="-330200" lvl="0" marL="457200" rtl="0" algn="l">
              <a:lnSpc>
                <a:spcPct val="95000"/>
              </a:lnSpc>
              <a:spcBef>
                <a:spcPts val="0"/>
              </a:spcBef>
              <a:spcAft>
                <a:spcPts val="0"/>
              </a:spcAft>
              <a:buSzPts val="1600"/>
              <a:buChar char="●"/>
            </a:pPr>
            <a:r>
              <a:rPr lang="en" sz="1600"/>
              <a:t>Haar Cascade Classifier</a:t>
            </a:r>
            <a:endParaRPr sz="1600"/>
          </a:p>
          <a:p>
            <a:pPr indent="-330200" lvl="0" marL="457200" rtl="0" algn="l">
              <a:lnSpc>
                <a:spcPct val="95000"/>
              </a:lnSpc>
              <a:spcBef>
                <a:spcPts val="0"/>
              </a:spcBef>
              <a:spcAft>
                <a:spcPts val="0"/>
              </a:spcAft>
              <a:buSzPts val="1600"/>
              <a:buChar char="●"/>
            </a:pPr>
            <a:r>
              <a:rPr lang="en" sz="1600"/>
              <a:t>Training</a:t>
            </a:r>
            <a:r>
              <a:rPr lang="en" sz="1600"/>
              <a:t> Classifier</a:t>
            </a:r>
            <a:endParaRPr sz="1600"/>
          </a:p>
          <a:p>
            <a:pPr indent="-330200" lvl="0" marL="457200" rtl="0" algn="l">
              <a:lnSpc>
                <a:spcPct val="95000"/>
              </a:lnSpc>
              <a:spcBef>
                <a:spcPts val="0"/>
              </a:spcBef>
              <a:spcAft>
                <a:spcPts val="0"/>
              </a:spcAft>
              <a:buSzPts val="1600"/>
              <a:buChar char="●"/>
            </a:pPr>
            <a:r>
              <a:rPr lang="en" sz="1600"/>
              <a:t>Accuracy</a:t>
            </a:r>
            <a:endParaRPr sz="1600"/>
          </a:p>
          <a:p>
            <a:pPr indent="-330200" lvl="0" marL="457200" rtl="0" algn="l">
              <a:lnSpc>
                <a:spcPct val="95000"/>
              </a:lnSpc>
              <a:spcBef>
                <a:spcPts val="0"/>
              </a:spcBef>
              <a:spcAft>
                <a:spcPts val="0"/>
              </a:spcAft>
              <a:buSzPts val="1600"/>
              <a:buChar char="●"/>
            </a:pPr>
            <a:r>
              <a:rPr lang="en" sz="1600"/>
              <a:t>Program Flow</a:t>
            </a:r>
            <a:endParaRPr sz="1600"/>
          </a:p>
          <a:p>
            <a:pPr indent="-330200" lvl="0" marL="457200" rtl="0" algn="l">
              <a:lnSpc>
                <a:spcPct val="95000"/>
              </a:lnSpc>
              <a:spcBef>
                <a:spcPts val="0"/>
              </a:spcBef>
              <a:spcAft>
                <a:spcPts val="0"/>
              </a:spcAft>
              <a:buSzPts val="1600"/>
              <a:buChar char="●"/>
            </a:pPr>
            <a:r>
              <a:rPr lang="en" sz="1600"/>
              <a:t>Working with OPENCV</a:t>
            </a:r>
            <a:endParaRPr sz="1600"/>
          </a:p>
          <a:p>
            <a:pPr indent="-330200" lvl="0" marL="457200" rtl="0" algn="l">
              <a:lnSpc>
                <a:spcPct val="95000"/>
              </a:lnSpc>
              <a:spcBef>
                <a:spcPts val="0"/>
              </a:spcBef>
              <a:spcAft>
                <a:spcPts val="0"/>
              </a:spcAft>
              <a:buSzPts val="1600"/>
              <a:buChar char="●"/>
            </a:pPr>
            <a:r>
              <a:rPr lang="en" sz="1600"/>
              <a:t>Preprocessing</a:t>
            </a:r>
            <a:endParaRPr sz="1600"/>
          </a:p>
          <a:p>
            <a:pPr indent="-317500" lvl="1" marL="914400" rtl="0" algn="l">
              <a:lnSpc>
                <a:spcPct val="95000"/>
              </a:lnSpc>
              <a:spcBef>
                <a:spcPts val="0"/>
              </a:spcBef>
              <a:spcAft>
                <a:spcPts val="0"/>
              </a:spcAft>
              <a:buSzPts val="1400"/>
              <a:buChar char="○"/>
            </a:pPr>
            <a:r>
              <a:rPr lang="en" sz="1400"/>
              <a:t>Gaussian</a:t>
            </a:r>
            <a:r>
              <a:rPr lang="en" sz="1400"/>
              <a:t> blur</a:t>
            </a:r>
            <a:endParaRPr sz="1400"/>
          </a:p>
          <a:p>
            <a:pPr indent="-317500" lvl="1" marL="914400" rtl="0" algn="l">
              <a:lnSpc>
                <a:spcPct val="95000"/>
              </a:lnSpc>
              <a:spcBef>
                <a:spcPts val="0"/>
              </a:spcBef>
              <a:spcAft>
                <a:spcPts val="0"/>
              </a:spcAft>
              <a:buSzPts val="1400"/>
              <a:buChar char="○"/>
            </a:pPr>
            <a:r>
              <a:rPr lang="en" sz="1400"/>
              <a:t>Laplacian of </a:t>
            </a:r>
            <a:r>
              <a:rPr lang="en" sz="1400"/>
              <a:t>Gaussian</a:t>
            </a:r>
            <a:r>
              <a:rPr lang="en" sz="1400"/>
              <a:t> Filter</a:t>
            </a:r>
            <a:endParaRPr sz="1400"/>
          </a:p>
          <a:p>
            <a:pPr indent="-317500" lvl="0" marL="457200" rtl="0" algn="l">
              <a:lnSpc>
                <a:spcPct val="95000"/>
              </a:lnSpc>
              <a:spcBef>
                <a:spcPts val="0"/>
              </a:spcBef>
              <a:spcAft>
                <a:spcPts val="0"/>
              </a:spcAft>
              <a:buSzPts val="1400"/>
              <a:buChar char="●"/>
            </a:pPr>
            <a:r>
              <a:rPr lang="en" sz="1400"/>
              <a:t>Runnin</a:t>
            </a:r>
            <a:r>
              <a:rPr lang="en" sz="1400"/>
              <a:t>g</a:t>
            </a:r>
            <a:r>
              <a:rPr lang="en" sz="1400"/>
              <a:t> the classifier based on status  change</a:t>
            </a:r>
            <a:endParaRPr sz="1400"/>
          </a:p>
          <a:p>
            <a:pPr indent="-317500" lvl="0" marL="457200" rtl="0" algn="l">
              <a:lnSpc>
                <a:spcPct val="95000"/>
              </a:lnSpc>
              <a:spcBef>
                <a:spcPts val="0"/>
              </a:spcBef>
              <a:spcAft>
                <a:spcPts val="0"/>
              </a:spcAft>
              <a:buSzPts val="1400"/>
              <a:buChar char="●"/>
            </a:pPr>
            <a:r>
              <a:rPr lang="en" sz="1400"/>
              <a:t>Demonstration of the project</a:t>
            </a:r>
            <a:endParaRPr sz="1400"/>
          </a:p>
          <a:p>
            <a:pPr indent="-317500" lvl="0" marL="457200" rtl="0" algn="l">
              <a:lnSpc>
                <a:spcPct val="95000"/>
              </a:lnSpc>
              <a:spcBef>
                <a:spcPts val="0"/>
              </a:spcBef>
              <a:spcAft>
                <a:spcPts val="0"/>
              </a:spcAft>
              <a:buSzPts val="1400"/>
              <a:buChar char="●"/>
            </a:pPr>
            <a:r>
              <a:rPr lang="en" sz="1400"/>
              <a:t>Conclusion and Future Work</a:t>
            </a:r>
            <a:endParaRPr sz="1400"/>
          </a:p>
          <a:p>
            <a:pPr indent="-317500" lvl="0" marL="457200" rtl="0" algn="l">
              <a:lnSpc>
                <a:spcPct val="95000"/>
              </a:lnSpc>
              <a:spcBef>
                <a:spcPts val="0"/>
              </a:spcBef>
              <a:spcAft>
                <a:spcPts val="0"/>
              </a:spcAft>
              <a:buSzPts val="1400"/>
              <a:buChar char="●"/>
            </a:pPr>
            <a:r>
              <a:rPr lang="en" sz="1400"/>
              <a:t>References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91" name="Google Shape;191;p32"/>
          <p:cNvSpPr txBox="1"/>
          <p:nvPr/>
        </p:nvSpPr>
        <p:spPr>
          <a:xfrm>
            <a:off x="416325" y="1611550"/>
            <a:ext cx="8259000" cy="34386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200"/>
              </a:spcBef>
              <a:spcAft>
                <a:spcPts val="0"/>
              </a:spcAft>
              <a:buSzPts val="1500"/>
              <a:buChar char="●"/>
            </a:pPr>
            <a:r>
              <a:rPr lang="en" sz="1600"/>
              <a:t>Fabian, T. (2008). An algorithm for parking lot occupation detection. Computer Information Systems and Industrial Management Applications (pp. 165-170). IEEE</a:t>
            </a:r>
            <a:endParaRPr sz="1600"/>
          </a:p>
          <a:p>
            <a:pPr indent="-323850" lvl="0" marL="457200" rtl="0" algn="l">
              <a:lnSpc>
                <a:spcPct val="150000"/>
              </a:lnSpc>
              <a:spcBef>
                <a:spcPts val="0"/>
              </a:spcBef>
              <a:spcAft>
                <a:spcPts val="0"/>
              </a:spcAft>
              <a:buSzPts val="1500"/>
              <a:buChar char="●"/>
            </a:pPr>
            <a:r>
              <a:rPr lang="en" sz="1600"/>
              <a:t>Prince 2012] Simon J. D. Prince. Computer Vision: Models, Learning, and Inference. Cambridge University Press, New York, NY, USA, 1st edition, 2012</a:t>
            </a:r>
            <a:endParaRPr sz="1600"/>
          </a:p>
          <a:p>
            <a:pPr indent="-317500" lvl="0" marL="457200" rtl="0" algn="l">
              <a:lnSpc>
                <a:spcPct val="150000"/>
              </a:lnSpc>
              <a:spcBef>
                <a:spcPts val="0"/>
              </a:spcBef>
              <a:spcAft>
                <a:spcPts val="0"/>
              </a:spcAft>
              <a:buSzPts val="1400"/>
              <a:buChar char="●"/>
            </a:pPr>
            <a:r>
              <a:rPr lang="en" sz="1100"/>
              <a:t> </a:t>
            </a:r>
            <a:r>
              <a:rPr lang="en" sz="1600"/>
              <a:t>A. Broggi, E. Cardarelli, S. Cattani, P. Medici and M. Sabbatelli, "Vehicle detection for autonomous parking using a Soft-Cascade AdaBoost classifier", IEEE Intell. Veh. Symp. Proc., no. November, pp. 912-917, 2014.</a:t>
            </a:r>
            <a:endParaRPr sz="1600"/>
          </a:p>
          <a:p>
            <a:pPr indent="-330200" lvl="0" marL="457200" rtl="0" algn="l">
              <a:lnSpc>
                <a:spcPct val="115000"/>
              </a:lnSpc>
              <a:spcBef>
                <a:spcPts val="0"/>
              </a:spcBef>
              <a:spcAft>
                <a:spcPts val="0"/>
              </a:spcAft>
              <a:buSzPts val="1600"/>
              <a:buChar char="●"/>
            </a:pPr>
            <a:r>
              <a:rPr lang="en" sz="1600"/>
              <a:t>https://inrix.com/press-releases/cod-us/</a:t>
            </a:r>
            <a:endParaRPr sz="2400">
              <a:solidFill>
                <a:srgbClr val="677579"/>
              </a:solidFill>
            </a:endParaRPr>
          </a:p>
          <a:p>
            <a:pPr indent="0" lvl="0" marL="1371600" rtl="0" algn="l">
              <a:lnSpc>
                <a:spcPct val="150000"/>
              </a:lnSpc>
              <a:spcBef>
                <a:spcPts val="1200"/>
              </a:spcBef>
              <a:spcAft>
                <a:spcPts val="12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50" y="831175"/>
            <a:ext cx="5334900" cy="1244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400"/>
              <a:t>Thank you</a:t>
            </a:r>
            <a:endParaRPr sz="3400"/>
          </a:p>
        </p:txBody>
      </p:sp>
      <p:sp>
        <p:nvSpPr>
          <p:cNvPr id="197" name="Google Shape;197;p33"/>
          <p:cNvSpPr txBox="1"/>
          <p:nvPr>
            <p:ph idx="1" type="body"/>
          </p:nvPr>
        </p:nvSpPr>
        <p:spPr>
          <a:xfrm>
            <a:off x="5425500" y="3768000"/>
            <a:ext cx="3637800" cy="14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7"/>
              <a:t>By</a:t>
            </a:r>
            <a:endParaRPr sz="1707"/>
          </a:p>
          <a:p>
            <a:pPr indent="0" lvl="0" marL="0" rtl="0" algn="l">
              <a:lnSpc>
                <a:spcPct val="100000"/>
              </a:lnSpc>
              <a:spcBef>
                <a:spcPts val="0"/>
              </a:spcBef>
              <a:spcAft>
                <a:spcPts val="0"/>
              </a:spcAft>
              <a:buNone/>
            </a:pPr>
            <a:r>
              <a:rPr lang="en" sz="1707"/>
              <a:t>J. Sai Charan - 17011U0507</a:t>
            </a:r>
            <a:endParaRPr sz="1707"/>
          </a:p>
          <a:p>
            <a:pPr indent="0" lvl="0" marL="0" rtl="0" algn="l">
              <a:lnSpc>
                <a:spcPct val="100000"/>
              </a:lnSpc>
              <a:spcBef>
                <a:spcPts val="0"/>
              </a:spcBef>
              <a:spcAft>
                <a:spcPts val="0"/>
              </a:spcAft>
              <a:buNone/>
            </a:pPr>
            <a:r>
              <a:rPr lang="en" sz="1707"/>
              <a:t>Mudassir Ahmed - 17011U0503</a:t>
            </a:r>
            <a:endParaRPr sz="1707"/>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67900" y="39047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76" name="Google Shape;76;p15"/>
          <p:cNvSpPr txBox="1"/>
          <p:nvPr/>
        </p:nvSpPr>
        <p:spPr>
          <a:xfrm>
            <a:off x="220875" y="1167550"/>
            <a:ext cx="40599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 A system is proposed which classifies the parking space as occupied or vacant.</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The system uses a combination of Laplacian operator for edge detection, HAAR classifier for object recognition and motion tracking to distinguish between the parked and vacant spaces. Motion tracking using background subtraction techniques, contours and Morphological operations is used</a:t>
            </a:r>
            <a:endParaRPr sz="1600">
              <a:solidFill>
                <a:srgbClr val="FFFFFF"/>
              </a:solidFill>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2" name="Google Shape;82;p16"/>
          <p:cNvSpPr txBox="1"/>
          <p:nvPr>
            <p:ph idx="2" type="body"/>
          </p:nvPr>
        </p:nvSpPr>
        <p:spPr>
          <a:xfrm>
            <a:off x="383150" y="1230075"/>
            <a:ext cx="3822000" cy="3644700"/>
          </a:xfrm>
          <a:prstGeom prst="rect">
            <a:avLst/>
          </a:prstGeom>
        </p:spPr>
        <p:txBody>
          <a:bodyPr anchorCtr="0" anchor="t" bIns="91425" lIns="91425" spcFirstLastPara="1" rIns="91425" wrap="square" tIns="91425">
            <a:noAutofit/>
          </a:bodyPr>
          <a:lstStyle/>
          <a:p>
            <a:pPr indent="-335280" lvl="0" marL="457200" rtl="0" algn="l">
              <a:spcBef>
                <a:spcPts val="0"/>
              </a:spcBef>
              <a:spcAft>
                <a:spcPts val="0"/>
              </a:spcAft>
              <a:buClr>
                <a:srgbClr val="FFFFFF"/>
              </a:buClr>
              <a:buSzPts val="1680"/>
              <a:buFont typeface="Arial"/>
              <a:buChar char="●"/>
            </a:pPr>
            <a:r>
              <a:rPr lang="en" sz="1400">
                <a:solidFill>
                  <a:schemeClr val="lt1"/>
                </a:solidFill>
                <a:latin typeface="Arial"/>
                <a:ea typeface="Arial"/>
                <a:cs typeface="Arial"/>
                <a:sym typeface="Arial"/>
              </a:rPr>
              <a:t> </a:t>
            </a:r>
            <a:r>
              <a:rPr lang="en" sz="1679">
                <a:solidFill>
                  <a:srgbClr val="FFFFFF"/>
                </a:solidFill>
                <a:latin typeface="Arial"/>
                <a:ea typeface="Arial"/>
                <a:cs typeface="Arial"/>
                <a:sym typeface="Arial"/>
              </a:rPr>
              <a:t>A problem faced in major metropolitan areas is the search for parking space. Looking for parking space always wastes travelling time</a:t>
            </a:r>
            <a:endParaRPr sz="1679">
              <a:solidFill>
                <a:srgbClr val="FFFFFF"/>
              </a:solidFill>
              <a:latin typeface="Arial"/>
              <a:ea typeface="Arial"/>
              <a:cs typeface="Arial"/>
              <a:sym typeface="Arial"/>
            </a:endParaRPr>
          </a:p>
          <a:p>
            <a:pPr indent="-335280" lvl="0" marL="457200" rtl="0" algn="l">
              <a:spcBef>
                <a:spcPts val="0"/>
              </a:spcBef>
              <a:spcAft>
                <a:spcPts val="0"/>
              </a:spcAft>
              <a:buClr>
                <a:srgbClr val="FFFFFF"/>
              </a:buClr>
              <a:buSzPts val="1680"/>
              <a:buFont typeface="Arial"/>
              <a:buChar char="●"/>
            </a:pPr>
            <a:r>
              <a:rPr lang="en" sz="1679">
                <a:solidFill>
                  <a:srgbClr val="FFFFFF"/>
                </a:solidFill>
                <a:latin typeface="Arial"/>
                <a:ea typeface="Arial"/>
                <a:cs typeface="Arial"/>
                <a:sym typeface="Arial"/>
              </a:rPr>
              <a:t>Unsupervised parking lots detection has been currently employed in many systems for counting the number of parking spaces, identifying the location, monitoring the changes of space status over the time.</a:t>
            </a:r>
            <a:endParaRPr sz="1679">
              <a:solidFill>
                <a:srgbClr val="FFFFFF"/>
              </a:solidFill>
              <a:latin typeface="Arial"/>
              <a:ea typeface="Arial"/>
              <a:cs typeface="Arial"/>
              <a:sym typeface="Arial"/>
            </a:endParaRPr>
          </a:p>
          <a:p>
            <a:pPr indent="0" lvl="0" marL="457200" rtl="0" algn="l">
              <a:spcBef>
                <a:spcPts val="1200"/>
              </a:spcBef>
              <a:spcAft>
                <a:spcPts val="0"/>
              </a:spcAft>
              <a:buSzPts val="1018"/>
              <a:buNone/>
            </a:pPr>
            <a:r>
              <a:t/>
            </a:r>
            <a:endParaRPr sz="1679">
              <a:solidFill>
                <a:srgbClr val="FFFFFF"/>
              </a:solidFill>
              <a:latin typeface="Arial"/>
              <a:ea typeface="Arial"/>
              <a:cs typeface="Arial"/>
              <a:sym typeface="Arial"/>
            </a:endParaRPr>
          </a:p>
          <a:p>
            <a:pPr indent="0" lvl="0" marL="0" rtl="0" algn="l">
              <a:spcBef>
                <a:spcPts val="1200"/>
              </a:spcBef>
              <a:spcAft>
                <a:spcPts val="1200"/>
              </a:spcAft>
              <a:buSzPts val="1018"/>
              <a:buNone/>
            </a:pPr>
            <a:r>
              <a:t/>
            </a:r>
            <a:endParaRPr sz="1679">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88" name="Google Shape;88;p17"/>
          <p:cNvSpPr txBox="1"/>
          <p:nvPr>
            <p:ph idx="1" type="body"/>
          </p:nvPr>
        </p:nvSpPr>
        <p:spPr>
          <a:xfrm>
            <a:off x="311700" y="1505700"/>
            <a:ext cx="8397600" cy="3275100"/>
          </a:xfrm>
          <a:prstGeom prst="rect">
            <a:avLst/>
          </a:prstGeom>
        </p:spPr>
        <p:txBody>
          <a:bodyPr anchorCtr="0" anchor="t" bIns="91425" lIns="91425" spcFirstLastPara="1" rIns="91425" wrap="square" tIns="91425">
            <a:noAutofit/>
          </a:bodyPr>
          <a:lstStyle/>
          <a:p>
            <a:pPr indent="0" lvl="0" marL="457200" marR="609600" rtl="0" algn="just">
              <a:lnSpc>
                <a:spcPct val="150000"/>
              </a:lnSpc>
              <a:spcBef>
                <a:spcPts val="800"/>
              </a:spcBef>
              <a:spcAft>
                <a:spcPts val="0"/>
              </a:spcAft>
              <a:buNone/>
            </a:pPr>
            <a:r>
              <a:rPr b="1" lang="en" sz="1600">
                <a:solidFill>
                  <a:srgbClr val="000000"/>
                </a:solidFill>
                <a:latin typeface="Times New Roman"/>
                <a:ea typeface="Times New Roman"/>
                <a:cs typeface="Times New Roman"/>
                <a:sym typeface="Times New Roman"/>
              </a:rPr>
              <a:t>I</a:t>
            </a:r>
            <a:r>
              <a:rPr b="1" lang="en" sz="1600">
                <a:solidFill>
                  <a:srgbClr val="000000"/>
                </a:solidFill>
              </a:rPr>
              <a:t>n the modern society, there are an ever-increasing number of vehicles. This is leading to problems such as large urban parking lots becoming inefficient, increasing difficulty to find open spaces in busy parking lots, as well as the increasing need to devote larger areas of land for additional parking spaces.</a:t>
            </a:r>
            <a:endParaRPr b="1" sz="1600">
              <a:solidFill>
                <a:srgbClr val="000000"/>
              </a:solidFill>
            </a:endParaRPr>
          </a:p>
          <a:p>
            <a:pPr indent="0" lvl="0" marL="914400" marR="609600" rtl="0" algn="just">
              <a:lnSpc>
                <a:spcPct val="150000"/>
              </a:lnSpc>
              <a:spcBef>
                <a:spcPts val="800"/>
              </a:spcBef>
              <a:spcAft>
                <a:spcPts val="0"/>
              </a:spcAft>
              <a:buNone/>
            </a:pPr>
            <a:r>
              <a:rPr lang="en" sz="1500">
                <a:solidFill>
                  <a:srgbClr val="000000"/>
                </a:solidFill>
                <a:latin typeface="Arial"/>
                <a:ea typeface="Arial"/>
                <a:cs typeface="Arial"/>
                <a:sym typeface="Arial"/>
              </a:rPr>
              <a:t>●</a:t>
            </a:r>
            <a:r>
              <a:rPr lang="en" sz="11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On average, 3.5 - 12 minutes spent waiting for a spot in urban parking lots</a:t>
            </a:r>
            <a:endParaRPr sz="1500">
              <a:solidFill>
                <a:srgbClr val="000000"/>
              </a:solidFill>
              <a:latin typeface="Arial"/>
              <a:ea typeface="Arial"/>
              <a:cs typeface="Arial"/>
              <a:sym typeface="Arial"/>
            </a:endParaRPr>
          </a:p>
          <a:p>
            <a:pPr indent="0" lvl="0" marL="914400" marR="609600" rtl="0" algn="just">
              <a:lnSpc>
                <a:spcPct val="150000"/>
              </a:lnSpc>
              <a:spcBef>
                <a:spcPts val="800"/>
              </a:spcBef>
              <a:spcAft>
                <a:spcPts val="0"/>
              </a:spcAft>
              <a:buNone/>
            </a:pPr>
            <a:r>
              <a:rPr lang="en" sz="1500">
                <a:solidFill>
                  <a:srgbClr val="000000"/>
                </a:solidFill>
                <a:latin typeface="Arial"/>
                <a:ea typeface="Arial"/>
                <a:cs typeface="Arial"/>
                <a:sym typeface="Arial"/>
              </a:rPr>
              <a:t>●</a:t>
            </a:r>
            <a:r>
              <a:rPr lang="en" sz="11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Average distance traveled looking for a spot = 1.2km</a:t>
            </a:r>
            <a:endParaRPr sz="1500">
              <a:solidFill>
                <a:srgbClr val="000000"/>
              </a:solidFill>
              <a:latin typeface="Arial"/>
              <a:ea typeface="Arial"/>
              <a:cs typeface="Arial"/>
              <a:sym typeface="Arial"/>
            </a:endParaRPr>
          </a:p>
          <a:p>
            <a:pPr indent="0" lvl="0" marL="914400" marR="609600" rtl="0" algn="just">
              <a:lnSpc>
                <a:spcPct val="150000"/>
              </a:lnSpc>
              <a:spcBef>
                <a:spcPts val="800"/>
              </a:spcBef>
              <a:spcAft>
                <a:spcPts val="0"/>
              </a:spcAft>
              <a:buNone/>
            </a:pPr>
            <a:r>
              <a:rPr lang="en" sz="1500">
                <a:solidFill>
                  <a:srgbClr val="000000"/>
                </a:solidFill>
                <a:latin typeface="Arial"/>
                <a:ea typeface="Arial"/>
                <a:cs typeface="Arial"/>
                <a:sym typeface="Arial"/>
              </a:rPr>
              <a:t>●</a:t>
            </a:r>
            <a:r>
              <a:rPr lang="en" sz="11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There were 788 parked car collisions, 5 being fatal</a:t>
            </a:r>
            <a:endParaRPr sz="1500">
              <a:solidFill>
                <a:srgbClr val="000000"/>
              </a:solidFill>
              <a:latin typeface="Arial"/>
              <a:ea typeface="Arial"/>
              <a:cs typeface="Arial"/>
              <a:sym typeface="Arial"/>
            </a:endParaRPr>
          </a:p>
          <a:p>
            <a:pPr indent="0" lvl="0" marL="914400" marR="609600" rtl="0" algn="just">
              <a:lnSpc>
                <a:spcPct val="150000"/>
              </a:lnSpc>
              <a:spcBef>
                <a:spcPts val="800"/>
              </a:spcBef>
              <a:spcAft>
                <a:spcPts val="0"/>
              </a:spcAft>
              <a:buNone/>
            </a:pPr>
            <a:r>
              <a:rPr lang="en" sz="1500">
                <a:solidFill>
                  <a:srgbClr val="000000"/>
                </a:solidFill>
                <a:latin typeface="Arial"/>
                <a:ea typeface="Arial"/>
                <a:cs typeface="Arial"/>
                <a:sym typeface="Arial"/>
              </a:rPr>
              <a:t>●</a:t>
            </a:r>
            <a:r>
              <a:rPr lang="en" sz="11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Average CO2 produced per car per day = .14 kg CO2</a:t>
            </a:r>
            <a:endParaRPr sz="1500">
              <a:solidFill>
                <a:srgbClr val="000000"/>
              </a:solidFill>
              <a:latin typeface="Arial"/>
              <a:ea typeface="Arial"/>
              <a:cs typeface="Arial"/>
              <a:sym typeface="Arial"/>
            </a:endParaRPr>
          </a:p>
          <a:p>
            <a:pPr indent="0" lvl="0" marL="914400" marR="609600" rtl="0" algn="just">
              <a:lnSpc>
                <a:spcPct val="150000"/>
              </a:lnSpc>
              <a:spcBef>
                <a:spcPts val="800"/>
              </a:spcBef>
              <a:spcAft>
                <a:spcPts val="0"/>
              </a:spcAft>
              <a:buNone/>
            </a:pPr>
            <a:r>
              <a:t/>
            </a:r>
            <a:endParaRPr sz="1100">
              <a:solidFill>
                <a:srgbClr val="000000"/>
              </a:solidFill>
              <a:latin typeface="Times New Roman"/>
              <a:ea typeface="Times New Roman"/>
              <a:cs typeface="Times New Roman"/>
              <a:sym typeface="Times New Roman"/>
            </a:endParaRPr>
          </a:p>
          <a:p>
            <a:pPr indent="0" lvl="0" marL="914400" marR="609600" rtl="0" algn="just">
              <a:lnSpc>
                <a:spcPct val="150000"/>
              </a:lnSpc>
              <a:spcBef>
                <a:spcPts val="800"/>
              </a:spcBef>
              <a:spcAft>
                <a:spcPts val="0"/>
              </a:spcAft>
              <a:buNone/>
            </a:pPr>
            <a:r>
              <a:t/>
            </a:r>
            <a:endParaRPr sz="1100">
              <a:solidFill>
                <a:srgbClr val="000000"/>
              </a:solidFill>
              <a:latin typeface="Times New Roman"/>
              <a:ea typeface="Times New Roman"/>
              <a:cs typeface="Times New Roman"/>
              <a:sym typeface="Times New Roman"/>
            </a:endParaRPr>
          </a:p>
          <a:p>
            <a:pPr indent="0" lvl="0" marL="457200" marR="609600" rtl="0" algn="just">
              <a:lnSpc>
                <a:spcPct val="150000"/>
              </a:lnSpc>
              <a:spcBef>
                <a:spcPts val="800"/>
              </a:spcBef>
              <a:spcAft>
                <a:spcPts val="0"/>
              </a:spcAft>
              <a:buNone/>
            </a:pPr>
            <a:r>
              <a:t/>
            </a:r>
            <a:endParaRPr b="1" sz="1600">
              <a:solidFill>
                <a:srgbClr val="000000"/>
              </a:solidFill>
            </a:endParaRPr>
          </a:p>
          <a:p>
            <a:pPr indent="0" lvl="0" marL="0" rtl="0" algn="l">
              <a:spcBef>
                <a:spcPts val="0"/>
              </a:spcBef>
              <a:spcAft>
                <a:spcPts val="1200"/>
              </a:spcAft>
              <a:buNone/>
            </a:pPr>
            <a:r>
              <a:t/>
            </a:r>
            <a:endParaRPr b="1">
              <a:solidFill>
                <a:srgbClr val="000000"/>
              </a:solidFill>
            </a:endParaRPr>
          </a:p>
        </p:txBody>
      </p:sp>
      <p:sp>
        <p:nvSpPr>
          <p:cNvPr id="89" name="Google Shape;89;p17"/>
          <p:cNvSpPr txBox="1"/>
          <p:nvPr/>
        </p:nvSpPr>
        <p:spPr>
          <a:xfrm>
            <a:off x="4324200" y="4780800"/>
            <a:ext cx="4819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src:</a:t>
            </a:r>
            <a:r>
              <a:rPr lang="en" sz="1600"/>
              <a:t>https://inrix.com/press-releases/cod-us/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 And Classifier Used</a:t>
            </a:r>
            <a:endParaRPr/>
          </a:p>
        </p:txBody>
      </p:sp>
      <p:sp>
        <p:nvSpPr>
          <p:cNvPr id="95" name="Google Shape;95;p18"/>
          <p:cNvSpPr txBox="1"/>
          <p:nvPr>
            <p:ph idx="1" type="body"/>
          </p:nvPr>
        </p:nvSpPr>
        <p:spPr>
          <a:xfrm>
            <a:off x="422100" y="1704425"/>
            <a:ext cx="4238100" cy="30762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rgbClr val="000000"/>
              </a:buClr>
              <a:buSzPts val="2000"/>
              <a:buChar char="●"/>
            </a:pPr>
            <a:r>
              <a:rPr b="1" lang="en" sz="2000">
                <a:solidFill>
                  <a:srgbClr val="000000"/>
                </a:solidFill>
              </a:rPr>
              <a:t>Python</a:t>
            </a:r>
            <a:endParaRPr b="1" sz="2000">
              <a:solidFill>
                <a:srgbClr val="000000"/>
              </a:solidFill>
            </a:endParaRPr>
          </a:p>
          <a:p>
            <a:pPr indent="-355600" lvl="0" marL="457200" rtl="0" algn="l">
              <a:lnSpc>
                <a:spcPct val="150000"/>
              </a:lnSpc>
              <a:spcBef>
                <a:spcPts val="0"/>
              </a:spcBef>
              <a:spcAft>
                <a:spcPts val="0"/>
              </a:spcAft>
              <a:buClr>
                <a:srgbClr val="000000"/>
              </a:buClr>
              <a:buSzPts val="2000"/>
              <a:buChar char="●"/>
            </a:pPr>
            <a:r>
              <a:rPr b="1" lang="en" sz="2000">
                <a:solidFill>
                  <a:srgbClr val="000000"/>
                </a:solidFill>
              </a:rPr>
              <a:t>OpenCV</a:t>
            </a:r>
            <a:endParaRPr b="1"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Laplacian of </a:t>
            </a:r>
            <a:r>
              <a:rPr b="1" lang="en" sz="2000">
                <a:solidFill>
                  <a:srgbClr val="000000"/>
                </a:solidFill>
                <a:latin typeface="Times New Roman"/>
                <a:ea typeface="Times New Roman"/>
                <a:cs typeface="Times New Roman"/>
                <a:sym typeface="Times New Roman"/>
              </a:rPr>
              <a:t>Gaussian</a:t>
            </a:r>
            <a:r>
              <a:rPr b="1" lang="en" sz="2000">
                <a:solidFill>
                  <a:srgbClr val="000000"/>
                </a:solidFill>
                <a:latin typeface="Times New Roman"/>
                <a:ea typeface="Times New Roman"/>
                <a:cs typeface="Times New Roman"/>
                <a:sym typeface="Times New Roman"/>
              </a:rPr>
              <a:t> Filter</a:t>
            </a:r>
            <a:endParaRPr b="1"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Motion detection algorithm </a:t>
            </a:r>
            <a:endParaRPr b="1"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Haar-Cascade Classifier</a:t>
            </a:r>
            <a:endParaRPr b="1" sz="2000">
              <a:solidFill>
                <a:srgbClr val="000000"/>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b="1" sz="2000">
              <a:solidFill>
                <a:srgbClr val="000000"/>
              </a:solidFill>
              <a:latin typeface="Times New Roman"/>
              <a:ea typeface="Times New Roman"/>
              <a:cs typeface="Times New Roman"/>
              <a:sym typeface="Times New Roman"/>
            </a:endParaRPr>
          </a:p>
        </p:txBody>
      </p:sp>
      <p:pic>
        <p:nvPicPr>
          <p:cNvPr id="96" name="Google Shape;96;p18"/>
          <p:cNvPicPr preferRelativeResize="0"/>
          <p:nvPr/>
        </p:nvPicPr>
        <p:blipFill>
          <a:blip r:embed="rId3">
            <a:alphaModFix/>
          </a:blip>
          <a:stretch>
            <a:fillRect/>
          </a:stretch>
        </p:blipFill>
        <p:spPr>
          <a:xfrm>
            <a:off x="4964600" y="1529450"/>
            <a:ext cx="3223974" cy="2620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Flow</a:t>
            </a:r>
            <a:endParaRPr/>
          </a:p>
        </p:txBody>
      </p:sp>
      <p:pic>
        <p:nvPicPr>
          <p:cNvPr id="102" name="Google Shape;102;p19"/>
          <p:cNvPicPr preferRelativeResize="0"/>
          <p:nvPr/>
        </p:nvPicPr>
        <p:blipFill>
          <a:blip r:embed="rId3">
            <a:alphaModFix/>
          </a:blip>
          <a:stretch>
            <a:fillRect/>
          </a:stretch>
        </p:blipFill>
        <p:spPr>
          <a:xfrm>
            <a:off x="569688" y="1592575"/>
            <a:ext cx="8004624" cy="308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Haar-cascade</a:t>
            </a:r>
            <a:r>
              <a:rPr lang="en"/>
              <a:t> classifier</a:t>
            </a:r>
            <a:endParaRPr/>
          </a:p>
        </p:txBody>
      </p:sp>
      <p:sp>
        <p:nvSpPr>
          <p:cNvPr id="108" name="Google Shape;108;p20"/>
          <p:cNvSpPr txBox="1"/>
          <p:nvPr/>
        </p:nvSpPr>
        <p:spPr>
          <a:xfrm>
            <a:off x="605075" y="1460075"/>
            <a:ext cx="8227200" cy="35247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SzPts val="2000"/>
              <a:buChar char="●"/>
            </a:pPr>
            <a:r>
              <a:rPr lang="en" sz="2000"/>
              <a:t>Object Detection using Haar feature-based cascade classifiers is an effective object detection method proposed by Paul Viola and Michael Jones in their paper, "</a:t>
            </a:r>
            <a:r>
              <a:rPr b="1" lang="en" sz="2000"/>
              <a:t>Rapid Object Detection using a Boosted Cascade of Simple Features</a:t>
            </a:r>
            <a:r>
              <a:rPr lang="en" sz="2000"/>
              <a:t>" in 2001. </a:t>
            </a:r>
            <a:endParaRPr sz="2000"/>
          </a:p>
          <a:p>
            <a:pPr indent="0" lvl="0" marL="457200" rtl="0" algn="just">
              <a:spcBef>
                <a:spcPts val="0"/>
              </a:spcBef>
              <a:spcAft>
                <a:spcPts val="0"/>
              </a:spcAft>
              <a:buNone/>
            </a:pPr>
            <a:r>
              <a:t/>
            </a:r>
            <a:endParaRPr sz="2000"/>
          </a:p>
          <a:p>
            <a:pPr indent="-349250" lvl="0" marL="457200" rtl="0" algn="just">
              <a:spcBef>
                <a:spcPts val="0"/>
              </a:spcBef>
              <a:spcAft>
                <a:spcPts val="0"/>
              </a:spcAft>
              <a:buSzPts val="1900"/>
              <a:buChar char="●"/>
            </a:pPr>
            <a:r>
              <a:rPr lang="en" sz="2000">
                <a:solidFill>
                  <a:srgbClr val="202122"/>
                </a:solidFill>
                <a:highlight>
                  <a:srgbClr val="FFFFFF"/>
                </a:highlight>
              </a:rPr>
              <a:t>The main reason behind selecting the Haar-cascade classifier is due its use of Haar-like features.The key advantage of a Haar-like feature over most other features is its calculation speed. Due to the use of </a:t>
            </a:r>
            <a:r>
              <a:rPr i="1" lang="en" sz="2000">
                <a:solidFill>
                  <a:srgbClr val="0645AD"/>
                </a:solidFill>
                <a:highlight>
                  <a:srgbClr val="FFFFFF"/>
                </a:highlight>
                <a:uFill>
                  <a:noFill/>
                </a:uFill>
                <a:hlinkClick r:id="rId3">
                  <a:extLst>
                    <a:ext uri="{A12FA001-AC4F-418D-AE19-62706E023703}">
                      <ahyp:hlinkClr val="tx"/>
                    </a:ext>
                  </a:extLst>
                </a:hlinkClick>
              </a:rPr>
              <a:t>integral images</a:t>
            </a:r>
            <a:r>
              <a:rPr lang="en" sz="2000">
                <a:solidFill>
                  <a:srgbClr val="202122"/>
                </a:solidFill>
                <a:highlight>
                  <a:srgbClr val="FFFFFF"/>
                </a:highlight>
              </a:rPr>
              <a:t>, a Haar-like feature of any size can be calculated in constant time </a:t>
            </a:r>
            <a:endParaRPr sz="2000"/>
          </a:p>
          <a:p>
            <a:pPr indent="0" lvl="0" marL="457200" rtl="0" algn="l">
              <a:spcBef>
                <a:spcPts val="0"/>
              </a:spcBef>
              <a:spcAft>
                <a:spcPts val="0"/>
              </a:spcAft>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a:t>Training Classifier</a:t>
            </a:r>
            <a:endParaRPr/>
          </a:p>
        </p:txBody>
      </p:sp>
      <p:sp>
        <p:nvSpPr>
          <p:cNvPr id="114" name="Google Shape;114;p21"/>
          <p:cNvSpPr txBox="1"/>
          <p:nvPr>
            <p:ph idx="1" type="subTitle"/>
          </p:nvPr>
        </p:nvSpPr>
        <p:spPr>
          <a:xfrm>
            <a:off x="311300" y="1275050"/>
            <a:ext cx="3704400" cy="3362700"/>
          </a:xfrm>
          <a:prstGeom prst="rect">
            <a:avLst/>
          </a:prstGeom>
        </p:spPr>
        <p:txBody>
          <a:bodyPr anchorCtr="0" anchor="t" bIns="91425" lIns="91425" spcFirstLastPara="1" rIns="91425" wrap="square" tIns="91425">
            <a:normAutofit lnSpcReduction="10000"/>
          </a:bodyPr>
          <a:lstStyle/>
          <a:p>
            <a:pPr indent="-336550" lvl="0" marL="457200" rtl="0" algn="just">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It is a machine learning based approach where a cascade function is trained from a lot of positive and negative images. It is then used to detect objects in other images.</a:t>
            </a:r>
            <a:endParaRPr sz="1700">
              <a:solidFill>
                <a:srgbClr val="FFFFFF"/>
              </a:solidFill>
              <a:latin typeface="Arial"/>
              <a:ea typeface="Arial"/>
              <a:cs typeface="Arial"/>
              <a:sym typeface="Arial"/>
            </a:endParaRPr>
          </a:p>
          <a:p>
            <a:pPr indent="0" lvl="0" marL="457200" rtl="0" algn="just">
              <a:spcBef>
                <a:spcPts val="0"/>
              </a:spcBef>
              <a:spcAft>
                <a:spcPts val="0"/>
              </a:spcAft>
              <a:buNone/>
            </a:pPr>
            <a:r>
              <a:t/>
            </a:r>
            <a:endParaRPr sz="1700">
              <a:solidFill>
                <a:srgbClr val="FFFFFF"/>
              </a:solidFill>
              <a:latin typeface="Arial"/>
              <a:ea typeface="Arial"/>
              <a:cs typeface="Arial"/>
              <a:sym typeface="Arial"/>
            </a:endParaRPr>
          </a:p>
          <a:p>
            <a:pPr indent="-336550" lvl="0" marL="457200" rtl="0" algn="just">
              <a:spcBef>
                <a:spcPts val="0"/>
              </a:spcBef>
              <a:spcAft>
                <a:spcPts val="0"/>
              </a:spcAft>
              <a:buClr>
                <a:srgbClr val="FFFFFF"/>
              </a:buClr>
              <a:buSzPts val="1700"/>
              <a:buFont typeface="Arial"/>
              <a:buChar char="●"/>
            </a:pPr>
            <a:r>
              <a:rPr lang="en" sz="1700">
                <a:solidFill>
                  <a:srgbClr val="FFFFFF"/>
                </a:solidFill>
                <a:latin typeface="Arial"/>
                <a:ea typeface="Arial"/>
                <a:cs typeface="Arial"/>
                <a:sym typeface="Arial"/>
              </a:rPr>
              <a:t>The classifier is again trained with images where the classifier fails in conditions where the cars are dark in color or with presence of any shadows on cars or obstruct by any trees.</a:t>
            </a:r>
            <a:endParaRPr sz="1700">
              <a:solidFill>
                <a:srgbClr val="FFFFFF"/>
              </a:solidFill>
              <a:latin typeface="Arial"/>
              <a:ea typeface="Arial"/>
              <a:cs typeface="Arial"/>
              <a:sym typeface="Arial"/>
            </a:endParaRPr>
          </a:p>
        </p:txBody>
      </p:sp>
      <p:pic>
        <p:nvPicPr>
          <p:cNvPr id="115" name="Google Shape;115;p21"/>
          <p:cNvPicPr preferRelativeResize="0"/>
          <p:nvPr/>
        </p:nvPicPr>
        <p:blipFill>
          <a:blip r:embed="rId3">
            <a:alphaModFix/>
          </a:blip>
          <a:stretch>
            <a:fillRect/>
          </a:stretch>
        </p:blipFill>
        <p:spPr>
          <a:xfrm>
            <a:off x="4928625" y="152400"/>
            <a:ext cx="4062975" cy="2398890"/>
          </a:xfrm>
          <a:prstGeom prst="rect">
            <a:avLst/>
          </a:prstGeom>
          <a:noFill/>
          <a:ln>
            <a:noFill/>
          </a:ln>
        </p:spPr>
      </p:pic>
      <p:pic>
        <p:nvPicPr>
          <p:cNvPr id="116" name="Google Shape;116;p21"/>
          <p:cNvPicPr preferRelativeResize="0"/>
          <p:nvPr/>
        </p:nvPicPr>
        <p:blipFill>
          <a:blip r:embed="rId4">
            <a:alphaModFix/>
          </a:blip>
          <a:stretch>
            <a:fillRect/>
          </a:stretch>
        </p:blipFill>
        <p:spPr>
          <a:xfrm>
            <a:off x="4928625" y="2703700"/>
            <a:ext cx="3961700" cy="228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